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rsenica Antiqua" panose="020B0604020202020204" charset="0"/>
      <p:regular r:id="rId9"/>
    </p:embeddedFont>
    <p:embeddedFont>
      <p:font typeface="Calibri" panose="020F0502020204030204" pitchFamily="34" charset="0"/>
      <p:regular r:id="rId10"/>
      <p:bold r:id="rId11"/>
      <p:italic r:id="rId12"/>
      <p:boldItalic r:id="rId13"/>
    </p:embeddedFont>
    <p:embeddedFont>
      <p:font typeface="Canva Sans" panose="020B0604020202020204" charset="0"/>
      <p:regular r:id="rId14"/>
    </p:embeddedFont>
    <p:embeddedFont>
      <p:font typeface="Rugrats Sans"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D5637"/>
        </a:solidFill>
        <a:effectLst/>
      </p:bgPr>
    </p:bg>
    <p:spTree>
      <p:nvGrpSpPr>
        <p:cNvPr id="1" name=""/>
        <p:cNvGrpSpPr/>
        <p:nvPr/>
      </p:nvGrpSpPr>
      <p:grpSpPr>
        <a:xfrm>
          <a:off x="0" y="0"/>
          <a:ext cx="0" cy="0"/>
          <a:chOff x="0" y="0"/>
          <a:chExt cx="0" cy="0"/>
        </a:xfrm>
      </p:grpSpPr>
      <p:grpSp>
        <p:nvGrpSpPr>
          <p:cNvPr id="2" name="Group 2"/>
          <p:cNvGrpSpPr/>
          <p:nvPr/>
        </p:nvGrpSpPr>
        <p:grpSpPr>
          <a:xfrm>
            <a:off x="939345" y="1644804"/>
            <a:ext cx="8718736" cy="6378046"/>
            <a:chOff x="0" y="0"/>
            <a:chExt cx="11624981" cy="8504062"/>
          </a:xfrm>
        </p:grpSpPr>
        <p:sp>
          <p:nvSpPr>
            <p:cNvPr id="3" name="TextBox 3"/>
            <p:cNvSpPr txBox="1"/>
            <p:nvPr/>
          </p:nvSpPr>
          <p:spPr>
            <a:xfrm>
              <a:off x="0" y="2014862"/>
              <a:ext cx="11624981" cy="5262032"/>
            </a:xfrm>
            <a:prstGeom prst="rect">
              <a:avLst/>
            </a:prstGeom>
          </p:spPr>
          <p:txBody>
            <a:bodyPr lIns="0" tIns="0" rIns="0" bIns="0" rtlCol="0" anchor="t">
              <a:spAutoFit/>
            </a:bodyPr>
            <a:lstStyle/>
            <a:p>
              <a:pPr marL="0" lvl="0" indent="0" algn="ctr">
                <a:lnSpc>
                  <a:spcPts val="9499"/>
                </a:lnSpc>
                <a:spcBef>
                  <a:spcPct val="0"/>
                </a:spcBef>
              </a:pPr>
              <a:r>
                <a:rPr lang="en-US" sz="9999" u="none">
                  <a:solidFill>
                    <a:srgbClr val="FFEBCB"/>
                  </a:solidFill>
                  <a:latin typeface="Arsenica Antiqua"/>
                  <a:ea typeface="Arsenica Antiqua"/>
                  <a:cs typeface="Arsenica Antiqua"/>
                  <a:sym typeface="Arsenica Antiqua"/>
                </a:rPr>
                <a:t> Coca Cola Retailer Dashboard</a:t>
              </a:r>
            </a:p>
          </p:txBody>
        </p:sp>
        <p:sp>
          <p:nvSpPr>
            <p:cNvPr id="4" name="TextBox 4"/>
            <p:cNvSpPr txBox="1"/>
            <p:nvPr/>
          </p:nvSpPr>
          <p:spPr>
            <a:xfrm>
              <a:off x="0" y="7836677"/>
              <a:ext cx="11624981" cy="667385"/>
            </a:xfrm>
            <a:prstGeom prst="rect">
              <a:avLst/>
            </a:prstGeom>
          </p:spPr>
          <p:txBody>
            <a:bodyPr lIns="0" tIns="0" rIns="0" bIns="0" rtlCol="0" anchor="t">
              <a:spAutoFit/>
            </a:bodyPr>
            <a:lstStyle/>
            <a:p>
              <a:pPr marL="0" lvl="0" indent="0" algn="ctr">
                <a:lnSpc>
                  <a:spcPts val="3779"/>
                </a:lnSpc>
                <a:spcBef>
                  <a:spcPct val="0"/>
                </a:spcBef>
              </a:pPr>
              <a:r>
                <a:rPr lang="en-US" sz="2700" dirty="0">
                  <a:solidFill>
                    <a:srgbClr val="FFEBCB"/>
                  </a:solidFill>
                  <a:latin typeface="Rugrats Sans"/>
                  <a:ea typeface="Rugrats Sans"/>
                  <a:cs typeface="Rugrats Sans"/>
                  <a:sym typeface="Rugrats Sans"/>
                </a:rPr>
                <a:t>By Janvi Dhonde</a:t>
              </a:r>
            </a:p>
          </p:txBody>
        </p:sp>
        <p:sp>
          <p:nvSpPr>
            <p:cNvPr id="5" name="Freeform 5"/>
            <p:cNvSpPr/>
            <p:nvPr/>
          </p:nvSpPr>
          <p:spPr>
            <a:xfrm>
              <a:off x="5355947" y="0"/>
              <a:ext cx="913087" cy="913087"/>
            </a:xfrm>
            <a:custGeom>
              <a:avLst/>
              <a:gdLst/>
              <a:ahLst/>
              <a:cxnLst/>
              <a:rect l="l" t="t" r="r" b="b"/>
              <a:pathLst>
                <a:path w="913087" h="913087">
                  <a:moveTo>
                    <a:pt x="0" y="0"/>
                  </a:moveTo>
                  <a:lnTo>
                    <a:pt x="913087" y="0"/>
                  </a:lnTo>
                  <a:lnTo>
                    <a:pt x="913087" y="913087"/>
                  </a:lnTo>
                  <a:lnTo>
                    <a:pt x="0" y="913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6" name="Freeform 6"/>
          <p:cNvSpPr/>
          <p:nvPr/>
        </p:nvSpPr>
        <p:spPr>
          <a:xfrm>
            <a:off x="11269949" y="341814"/>
            <a:ext cx="6742501" cy="9567972"/>
          </a:xfrm>
          <a:custGeom>
            <a:avLst/>
            <a:gdLst/>
            <a:ahLst/>
            <a:cxnLst/>
            <a:rect l="l" t="t" r="r" b="b"/>
            <a:pathLst>
              <a:path w="6742501" h="9567972">
                <a:moveTo>
                  <a:pt x="0" y="0"/>
                </a:moveTo>
                <a:lnTo>
                  <a:pt x="6742501" y="0"/>
                </a:lnTo>
                <a:lnTo>
                  <a:pt x="6742501" y="9567972"/>
                </a:lnTo>
                <a:lnTo>
                  <a:pt x="0" y="9567972"/>
                </a:lnTo>
                <a:lnTo>
                  <a:pt x="0" y="0"/>
                </a:lnTo>
                <a:close/>
              </a:path>
            </a:pathLst>
          </a:custGeom>
          <a:blipFill>
            <a:blip r:embed="rId4"/>
            <a:stretch>
              <a:fillRect t="-2852" b="-2852"/>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BCB"/>
        </a:solidFill>
        <a:effectLst/>
      </p:bgPr>
    </p:bg>
    <p:spTree>
      <p:nvGrpSpPr>
        <p:cNvPr id="1" name=""/>
        <p:cNvGrpSpPr/>
        <p:nvPr/>
      </p:nvGrpSpPr>
      <p:grpSpPr>
        <a:xfrm>
          <a:off x="0" y="0"/>
          <a:ext cx="0" cy="0"/>
          <a:chOff x="0" y="0"/>
          <a:chExt cx="0" cy="0"/>
        </a:xfrm>
      </p:grpSpPr>
      <p:grpSp>
        <p:nvGrpSpPr>
          <p:cNvPr id="2" name="Group 2"/>
          <p:cNvGrpSpPr/>
          <p:nvPr/>
        </p:nvGrpSpPr>
        <p:grpSpPr>
          <a:xfrm>
            <a:off x="879851" y="923176"/>
            <a:ext cx="16230600" cy="2857294"/>
            <a:chOff x="0" y="0"/>
            <a:chExt cx="21640800" cy="3809725"/>
          </a:xfrm>
        </p:grpSpPr>
        <p:sp>
          <p:nvSpPr>
            <p:cNvPr id="3" name="Freeform 3"/>
            <p:cNvSpPr/>
            <p:nvPr/>
          </p:nvSpPr>
          <p:spPr>
            <a:xfrm>
              <a:off x="10363857" y="0"/>
              <a:ext cx="913087" cy="913087"/>
            </a:xfrm>
            <a:custGeom>
              <a:avLst/>
              <a:gdLst/>
              <a:ahLst/>
              <a:cxnLst/>
              <a:rect l="l" t="t" r="r" b="b"/>
              <a:pathLst>
                <a:path w="913087" h="913087">
                  <a:moveTo>
                    <a:pt x="0" y="0"/>
                  </a:moveTo>
                  <a:lnTo>
                    <a:pt x="913086" y="0"/>
                  </a:lnTo>
                  <a:lnTo>
                    <a:pt x="913086" y="913087"/>
                  </a:lnTo>
                  <a:lnTo>
                    <a:pt x="0" y="913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0" y="2026217"/>
              <a:ext cx="21640800" cy="1783508"/>
            </a:xfrm>
            <a:prstGeom prst="rect">
              <a:avLst/>
            </a:prstGeom>
          </p:spPr>
          <p:txBody>
            <a:bodyPr lIns="0" tIns="0" rIns="0" bIns="0" rtlCol="0" anchor="t">
              <a:spAutoFit/>
            </a:bodyPr>
            <a:lstStyle/>
            <a:p>
              <a:pPr marL="0" lvl="0" indent="0" algn="ctr">
                <a:lnSpc>
                  <a:spcPts val="8330"/>
                </a:lnSpc>
                <a:spcBef>
                  <a:spcPct val="0"/>
                </a:spcBef>
              </a:pPr>
              <a:r>
                <a:rPr lang="en-US" sz="8500" spc="-144">
                  <a:solidFill>
                    <a:srgbClr val="000000"/>
                  </a:solidFill>
                  <a:latin typeface="Arsenica Antiqua"/>
                  <a:ea typeface="Arsenica Antiqua"/>
                  <a:cs typeface="Arsenica Antiqua"/>
                  <a:sym typeface="Arsenica Antiqua"/>
                </a:rPr>
                <a:t>Objective</a:t>
              </a:r>
            </a:p>
          </p:txBody>
        </p:sp>
      </p:grpSp>
      <p:sp>
        <p:nvSpPr>
          <p:cNvPr id="5" name="Freeform 5"/>
          <p:cNvSpPr/>
          <p:nvPr/>
        </p:nvSpPr>
        <p:spPr>
          <a:xfrm>
            <a:off x="1161349" y="1222510"/>
            <a:ext cx="5361531" cy="8035790"/>
          </a:xfrm>
          <a:custGeom>
            <a:avLst/>
            <a:gdLst/>
            <a:ahLst/>
            <a:cxnLst/>
            <a:rect l="l" t="t" r="r" b="b"/>
            <a:pathLst>
              <a:path w="5361531" h="8035790">
                <a:moveTo>
                  <a:pt x="0" y="0"/>
                </a:moveTo>
                <a:lnTo>
                  <a:pt x="5361532" y="0"/>
                </a:lnTo>
                <a:lnTo>
                  <a:pt x="5361532" y="8035790"/>
                </a:lnTo>
                <a:lnTo>
                  <a:pt x="0" y="8035790"/>
                </a:lnTo>
                <a:lnTo>
                  <a:pt x="0" y="0"/>
                </a:lnTo>
                <a:close/>
              </a:path>
            </a:pathLst>
          </a:custGeom>
          <a:blipFill>
            <a:blip r:embed="rId4"/>
            <a:stretch>
              <a:fillRect l="-6095" r="-13807"/>
            </a:stretch>
          </a:blipFill>
        </p:spPr>
      </p:sp>
      <p:sp>
        <p:nvSpPr>
          <p:cNvPr id="6" name="TextBox 6"/>
          <p:cNvSpPr txBox="1"/>
          <p:nvPr/>
        </p:nvSpPr>
        <p:spPr>
          <a:xfrm>
            <a:off x="7974982" y="4829492"/>
            <a:ext cx="9284318" cy="3060699"/>
          </a:xfrm>
          <a:prstGeom prst="rect">
            <a:avLst/>
          </a:prstGeom>
        </p:spPr>
        <p:txBody>
          <a:bodyPr lIns="0" tIns="0" rIns="0" bIns="0" rtlCol="0" anchor="t">
            <a:spAutoFit/>
          </a:bodyPr>
          <a:lstStyle/>
          <a:p>
            <a:pPr marL="539754" lvl="1" indent="-269877" algn="ctr">
              <a:lnSpc>
                <a:spcPts val="3500"/>
              </a:lnSpc>
              <a:buFont typeface="Arial"/>
              <a:buChar char="•"/>
            </a:pPr>
            <a:r>
              <a:rPr lang="en-US" sz="2500">
                <a:solidFill>
                  <a:srgbClr val="000000"/>
                </a:solidFill>
                <a:latin typeface="Canva Sans"/>
                <a:ea typeface="Canva Sans"/>
                <a:cs typeface="Canva Sans"/>
                <a:sym typeface="Canva Sans"/>
              </a:rPr>
              <a:t>The objective of this data analysis project is to analyse sales data for beverage brands within Coca-Cola USA and provide insights into sales performance by retailer.</a:t>
            </a:r>
          </a:p>
          <a:p>
            <a:pPr marL="539754" lvl="1" indent="-269877" algn="ctr">
              <a:lnSpc>
                <a:spcPts val="3500"/>
              </a:lnSpc>
              <a:buFont typeface="Arial"/>
              <a:buChar char="•"/>
            </a:pPr>
            <a:r>
              <a:rPr lang="en-US" sz="2500">
                <a:solidFill>
                  <a:srgbClr val="000000"/>
                </a:solidFill>
                <a:latin typeface="Canva Sans"/>
                <a:ea typeface="Canva Sans"/>
                <a:cs typeface="Canva Sans"/>
                <a:sym typeface="Canva Sans"/>
              </a:rPr>
              <a:t> Specifically, the project aims to examine sales trends by beverage brand and retailer, as well as to assess sales and operating profit margin by quarter across all regions for the years 2022 and 2023.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D5637"/>
        </a:solidFill>
        <a:effectLst/>
      </p:bgPr>
    </p:bg>
    <p:spTree>
      <p:nvGrpSpPr>
        <p:cNvPr id="1" name=""/>
        <p:cNvGrpSpPr/>
        <p:nvPr/>
      </p:nvGrpSpPr>
      <p:grpSpPr>
        <a:xfrm>
          <a:off x="0" y="0"/>
          <a:ext cx="0" cy="0"/>
          <a:chOff x="0" y="0"/>
          <a:chExt cx="0" cy="0"/>
        </a:xfrm>
      </p:grpSpPr>
      <p:sp>
        <p:nvSpPr>
          <p:cNvPr id="2" name="AutoShape 2"/>
          <p:cNvSpPr/>
          <p:nvPr/>
        </p:nvSpPr>
        <p:spPr>
          <a:xfrm flipH="1">
            <a:off x="1028700" y="5005388"/>
            <a:ext cx="1530268" cy="0"/>
          </a:xfrm>
          <a:prstGeom prst="line">
            <a:avLst/>
          </a:prstGeom>
          <a:ln w="28575" cap="flat">
            <a:solidFill>
              <a:srgbClr val="DD5637"/>
            </a:solidFill>
            <a:prstDash val="solid"/>
            <a:headEnd type="none" w="sm" len="sm"/>
            <a:tailEnd type="none" w="sm" len="sm"/>
          </a:ln>
        </p:spPr>
      </p:sp>
      <p:sp>
        <p:nvSpPr>
          <p:cNvPr id="4" name="Freeform 4"/>
          <p:cNvSpPr/>
          <p:nvPr/>
        </p:nvSpPr>
        <p:spPr>
          <a:xfrm>
            <a:off x="1120332" y="1840034"/>
            <a:ext cx="3522105" cy="7098411"/>
          </a:xfrm>
          <a:custGeom>
            <a:avLst/>
            <a:gdLst/>
            <a:ahLst/>
            <a:cxnLst/>
            <a:rect l="l" t="t" r="r" b="b"/>
            <a:pathLst>
              <a:path w="3522105" h="7098411">
                <a:moveTo>
                  <a:pt x="0" y="0"/>
                </a:moveTo>
                <a:lnTo>
                  <a:pt x="3522105" y="0"/>
                </a:lnTo>
                <a:lnTo>
                  <a:pt x="3522105" y="7098411"/>
                </a:lnTo>
                <a:lnTo>
                  <a:pt x="0" y="7098411"/>
                </a:lnTo>
                <a:lnTo>
                  <a:pt x="0" y="0"/>
                </a:lnTo>
                <a:close/>
              </a:path>
            </a:pathLst>
          </a:custGeom>
          <a:blipFill>
            <a:blip r:embed="rId2"/>
            <a:stretch>
              <a:fillRect t="-4426" b="-5824"/>
            </a:stretch>
          </a:blipFill>
        </p:spPr>
      </p:sp>
      <p:sp>
        <p:nvSpPr>
          <p:cNvPr id="5" name="TextBox 5"/>
          <p:cNvSpPr txBox="1"/>
          <p:nvPr/>
        </p:nvSpPr>
        <p:spPr>
          <a:xfrm>
            <a:off x="515998" y="232660"/>
            <a:ext cx="8252878" cy="1271277"/>
          </a:xfrm>
          <a:prstGeom prst="rect">
            <a:avLst/>
          </a:prstGeom>
        </p:spPr>
        <p:txBody>
          <a:bodyPr lIns="0" tIns="0" rIns="0" bIns="0" rtlCol="0" anchor="t">
            <a:spAutoFit/>
          </a:bodyPr>
          <a:lstStyle/>
          <a:p>
            <a:pPr marL="0" lvl="0" indent="0" algn="l">
              <a:lnSpc>
                <a:spcPts val="7840"/>
              </a:lnSpc>
              <a:spcBef>
                <a:spcPct val="0"/>
              </a:spcBef>
            </a:pPr>
            <a:r>
              <a:rPr lang="en-US" sz="8000" spc="-136">
                <a:solidFill>
                  <a:srgbClr val="FFEBCB"/>
                </a:solidFill>
                <a:latin typeface="Arsenica Antiqua"/>
                <a:ea typeface="Arsenica Antiqua"/>
                <a:cs typeface="Arsenica Antiqua"/>
                <a:sym typeface="Arsenica Antiqua"/>
              </a:rPr>
              <a:t>Dashboard</a:t>
            </a:r>
          </a:p>
        </p:txBody>
      </p:sp>
      <p:pic>
        <p:nvPicPr>
          <p:cNvPr id="7" name="Picture 6">
            <a:extLst>
              <a:ext uri="{FF2B5EF4-FFF2-40B4-BE49-F238E27FC236}">
                <a16:creationId xmlns:a16="http://schemas.microsoft.com/office/drawing/2014/main" id="{3DBADB32-790F-6082-28C9-CB9E24618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996" y="1521255"/>
            <a:ext cx="13249131" cy="7848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BCB"/>
        </a:solidFill>
        <a:effectLst/>
      </p:bgPr>
    </p:bg>
    <p:spTree>
      <p:nvGrpSpPr>
        <p:cNvPr id="1" name=""/>
        <p:cNvGrpSpPr/>
        <p:nvPr/>
      </p:nvGrpSpPr>
      <p:grpSpPr>
        <a:xfrm>
          <a:off x="0" y="0"/>
          <a:ext cx="0" cy="0"/>
          <a:chOff x="0" y="0"/>
          <a:chExt cx="0" cy="0"/>
        </a:xfrm>
      </p:grpSpPr>
      <p:sp>
        <p:nvSpPr>
          <p:cNvPr id="2" name="Freeform 2"/>
          <p:cNvSpPr/>
          <p:nvPr/>
        </p:nvSpPr>
        <p:spPr>
          <a:xfrm>
            <a:off x="12426105" y="292350"/>
            <a:ext cx="4177720" cy="6266580"/>
          </a:xfrm>
          <a:custGeom>
            <a:avLst/>
            <a:gdLst/>
            <a:ahLst/>
            <a:cxnLst/>
            <a:rect l="l" t="t" r="r" b="b"/>
            <a:pathLst>
              <a:path w="4177720" h="6266580">
                <a:moveTo>
                  <a:pt x="0" y="0"/>
                </a:moveTo>
                <a:lnTo>
                  <a:pt x="4177719" y="0"/>
                </a:lnTo>
                <a:lnTo>
                  <a:pt x="4177719" y="6266580"/>
                </a:lnTo>
                <a:lnTo>
                  <a:pt x="0" y="6266580"/>
                </a:lnTo>
                <a:lnTo>
                  <a:pt x="0" y="0"/>
                </a:lnTo>
                <a:close/>
              </a:path>
            </a:pathLst>
          </a:custGeom>
          <a:blipFill>
            <a:blip r:embed="rId2"/>
            <a:stretch>
              <a:fillRect/>
            </a:stretch>
          </a:blipFill>
        </p:spPr>
      </p:sp>
      <p:grpSp>
        <p:nvGrpSpPr>
          <p:cNvPr id="3" name="Group 3"/>
          <p:cNvGrpSpPr/>
          <p:nvPr/>
        </p:nvGrpSpPr>
        <p:grpSpPr>
          <a:xfrm>
            <a:off x="801860" y="3117656"/>
            <a:ext cx="9814832" cy="6560747"/>
            <a:chOff x="0" y="0"/>
            <a:chExt cx="13086442" cy="8747663"/>
          </a:xfrm>
        </p:grpSpPr>
        <p:sp>
          <p:nvSpPr>
            <p:cNvPr id="4" name="TextBox 4"/>
            <p:cNvSpPr txBox="1"/>
            <p:nvPr/>
          </p:nvSpPr>
          <p:spPr>
            <a:xfrm>
              <a:off x="0" y="-142875"/>
              <a:ext cx="13086442" cy="742315"/>
            </a:xfrm>
            <a:prstGeom prst="rect">
              <a:avLst/>
            </a:prstGeom>
          </p:spPr>
          <p:txBody>
            <a:bodyPr lIns="0" tIns="0" rIns="0" bIns="0" rtlCol="0" anchor="t">
              <a:spAutoFit/>
            </a:bodyPr>
            <a:lstStyle/>
            <a:p>
              <a:pPr marL="0" lvl="0" indent="0" algn="l">
                <a:lnSpc>
                  <a:spcPts val="4109"/>
                </a:lnSpc>
              </a:pPr>
              <a:r>
                <a:rPr lang="en-US" sz="2999" spc="5">
                  <a:solidFill>
                    <a:srgbClr val="DD5637"/>
                  </a:solidFill>
                  <a:latin typeface="Arsenica Antiqua"/>
                  <a:ea typeface="Arsenica Antiqua"/>
                  <a:cs typeface="Arsenica Antiqua"/>
                  <a:sym typeface="Arsenica Antiqua"/>
                </a:rPr>
                <a:t>Dashboard Highlights</a:t>
              </a:r>
            </a:p>
          </p:txBody>
        </p:sp>
        <p:sp>
          <p:nvSpPr>
            <p:cNvPr id="5" name="TextBox 5"/>
            <p:cNvSpPr txBox="1"/>
            <p:nvPr/>
          </p:nvSpPr>
          <p:spPr>
            <a:xfrm>
              <a:off x="0" y="1253182"/>
              <a:ext cx="13086442" cy="7494481"/>
            </a:xfrm>
            <a:prstGeom prst="rect">
              <a:avLst/>
            </a:prstGeom>
          </p:spPr>
          <p:txBody>
            <a:bodyPr lIns="0" tIns="0" rIns="0" bIns="0" rtlCol="0" anchor="t">
              <a:spAutoFit/>
            </a:bodyPr>
            <a:lstStyle/>
            <a:p>
              <a:pPr algn="l">
                <a:lnSpc>
                  <a:spcPts val="3220"/>
                </a:lnSpc>
              </a:pPr>
              <a:r>
                <a:rPr lang="en-US" sz="2300">
                  <a:solidFill>
                    <a:srgbClr val="000000"/>
                  </a:solidFill>
                  <a:latin typeface="Rugrats Sans"/>
                  <a:ea typeface="Rugrats Sans"/>
                  <a:cs typeface="Rugrats Sans"/>
                  <a:sym typeface="Rugrats Sans"/>
                </a:rPr>
                <a:t>1.Sales by Beverage Brands (2022 vs 2023):</a:t>
              </a:r>
            </a:p>
            <a:p>
              <a:pPr algn="l">
                <a:lnSpc>
                  <a:spcPts val="3220"/>
                </a:lnSpc>
              </a:pPr>
              <a:r>
                <a:rPr lang="en-US" sz="2300">
                  <a:solidFill>
                    <a:srgbClr val="000000"/>
                  </a:solidFill>
                  <a:latin typeface="Rugrats Sans"/>
                  <a:ea typeface="Rugrats Sans"/>
                  <a:cs typeface="Rugrats Sans"/>
                  <a:sym typeface="Rugrats Sans"/>
                </a:rPr>
                <a:t> - Detailed comparison of sales across different Coca Cola beverage brands.</a:t>
              </a:r>
            </a:p>
            <a:p>
              <a:pPr algn="l">
                <a:lnSpc>
                  <a:spcPts val="3220"/>
                </a:lnSpc>
              </a:pPr>
              <a:r>
                <a:rPr lang="en-US" sz="2300">
                  <a:solidFill>
                    <a:srgbClr val="000000"/>
                  </a:solidFill>
                  <a:latin typeface="Rugrats Sans"/>
                  <a:ea typeface="Rugrats Sans"/>
                  <a:cs typeface="Rugrats Sans"/>
                  <a:sym typeface="Rugrats Sans"/>
                </a:rPr>
                <a:t> - Insightful variance analysis to identify growth trends and performance shifts.</a:t>
              </a:r>
            </a:p>
            <a:p>
              <a:pPr algn="l">
                <a:lnSpc>
                  <a:spcPts val="3220"/>
                </a:lnSpc>
              </a:pPr>
              <a:endParaRPr lang="en-US" sz="2300">
                <a:solidFill>
                  <a:srgbClr val="000000"/>
                </a:solidFill>
                <a:latin typeface="Rugrats Sans"/>
                <a:ea typeface="Rugrats Sans"/>
                <a:cs typeface="Rugrats Sans"/>
                <a:sym typeface="Rugrats Sans"/>
              </a:endParaRPr>
            </a:p>
            <a:p>
              <a:pPr algn="l">
                <a:lnSpc>
                  <a:spcPts val="3220"/>
                </a:lnSpc>
              </a:pPr>
              <a:r>
                <a:rPr lang="en-US" sz="2300">
                  <a:solidFill>
                    <a:srgbClr val="000000"/>
                  </a:solidFill>
                  <a:latin typeface="Rugrats Sans"/>
                  <a:ea typeface="Rugrats Sans"/>
                  <a:cs typeface="Rugrats Sans"/>
                  <a:sym typeface="Rugrats Sans"/>
                </a:rPr>
                <a:t>2. Sales by Retailers:</a:t>
              </a:r>
            </a:p>
            <a:p>
              <a:pPr algn="l">
                <a:lnSpc>
                  <a:spcPts val="3220"/>
                </a:lnSpc>
              </a:pPr>
              <a:r>
                <a:rPr lang="en-US" sz="2300">
                  <a:solidFill>
                    <a:srgbClr val="000000"/>
                  </a:solidFill>
                  <a:latin typeface="Rugrats Sans"/>
                  <a:ea typeface="Rugrats Sans"/>
                  <a:cs typeface="Rugrats Sans"/>
                  <a:sym typeface="Rugrats Sans"/>
                </a:rPr>
                <a:t> - Breakdown of sales performance across various retail partners.</a:t>
              </a:r>
            </a:p>
            <a:p>
              <a:pPr algn="l">
                <a:lnSpc>
                  <a:spcPts val="3220"/>
                </a:lnSpc>
              </a:pPr>
              <a:r>
                <a:rPr lang="en-US" sz="2300">
                  <a:solidFill>
                    <a:srgbClr val="000000"/>
                  </a:solidFill>
                  <a:latin typeface="Rugrats Sans"/>
                  <a:ea typeface="Rugrats Sans"/>
                  <a:cs typeface="Rugrats Sans"/>
                  <a:sym typeface="Rugrats Sans"/>
                </a:rPr>
                <a:t> - Highlighting top-performing retailers and potential areas for improvement.</a:t>
              </a:r>
            </a:p>
            <a:p>
              <a:pPr algn="l">
                <a:lnSpc>
                  <a:spcPts val="3220"/>
                </a:lnSpc>
              </a:pPr>
              <a:endParaRPr lang="en-US" sz="2300">
                <a:solidFill>
                  <a:srgbClr val="000000"/>
                </a:solidFill>
                <a:latin typeface="Rugrats Sans"/>
                <a:ea typeface="Rugrats Sans"/>
                <a:cs typeface="Rugrats Sans"/>
                <a:sym typeface="Rugrats Sans"/>
              </a:endParaRPr>
            </a:p>
            <a:p>
              <a:pPr algn="l">
                <a:lnSpc>
                  <a:spcPts val="3220"/>
                </a:lnSpc>
              </a:pPr>
              <a:r>
                <a:rPr lang="en-US" sz="2300">
                  <a:solidFill>
                    <a:srgbClr val="000000"/>
                  </a:solidFill>
                  <a:latin typeface="Rugrats Sans"/>
                  <a:ea typeface="Rugrats Sans"/>
                  <a:cs typeface="Rugrats Sans"/>
                  <a:sym typeface="Rugrats Sans"/>
                </a:rPr>
                <a:t>3. Quarterly Sales and Operating Profit Margin:</a:t>
              </a:r>
            </a:p>
            <a:p>
              <a:pPr algn="l">
                <a:lnSpc>
                  <a:spcPts val="3220"/>
                </a:lnSpc>
              </a:pPr>
              <a:r>
                <a:rPr lang="en-US" sz="2300">
                  <a:solidFill>
                    <a:srgbClr val="000000"/>
                  </a:solidFill>
                  <a:latin typeface="Rugrats Sans"/>
                  <a:ea typeface="Rugrats Sans"/>
                  <a:cs typeface="Rugrats Sans"/>
                  <a:sym typeface="Rugrats Sans"/>
                </a:rPr>
                <a:t> - Interactive chart showcasing quarterly sales figures.</a:t>
              </a:r>
            </a:p>
            <a:p>
              <a:pPr algn="l">
                <a:lnSpc>
                  <a:spcPts val="3220"/>
                </a:lnSpc>
              </a:pPr>
              <a:r>
                <a:rPr lang="en-US" sz="2300">
                  <a:solidFill>
                    <a:srgbClr val="000000"/>
                  </a:solidFill>
                  <a:latin typeface="Rugrats Sans"/>
                  <a:ea typeface="Rugrats Sans"/>
                  <a:cs typeface="Rugrats Sans"/>
                  <a:sym typeface="Rugrats Sans"/>
                </a:rPr>
                <a:t> - Visualization of operating profit margins to understand profitability trends.</a:t>
              </a:r>
            </a:p>
            <a:p>
              <a:pPr marL="0" lvl="0" indent="0" algn="l">
                <a:lnSpc>
                  <a:spcPts val="3220"/>
                </a:lnSpc>
                <a:spcBef>
                  <a:spcPct val="0"/>
                </a:spcBef>
              </a:pPr>
              <a:endParaRPr lang="en-US" sz="2300">
                <a:solidFill>
                  <a:srgbClr val="000000"/>
                </a:solidFill>
                <a:latin typeface="Rugrats Sans"/>
                <a:ea typeface="Rugrats Sans"/>
                <a:cs typeface="Rugrats Sans"/>
                <a:sym typeface="Rugrats Sans"/>
              </a:endParaRPr>
            </a:p>
          </p:txBody>
        </p:sp>
      </p:grpSp>
      <p:grpSp>
        <p:nvGrpSpPr>
          <p:cNvPr id="6" name="Group 6"/>
          <p:cNvGrpSpPr/>
          <p:nvPr/>
        </p:nvGrpSpPr>
        <p:grpSpPr>
          <a:xfrm>
            <a:off x="12690725" y="6762186"/>
            <a:ext cx="4059341" cy="2707567"/>
            <a:chOff x="0" y="0"/>
            <a:chExt cx="5412454" cy="3610090"/>
          </a:xfrm>
        </p:grpSpPr>
        <p:sp>
          <p:nvSpPr>
            <p:cNvPr id="7" name="TextBox 7"/>
            <p:cNvSpPr txBox="1"/>
            <p:nvPr/>
          </p:nvSpPr>
          <p:spPr>
            <a:xfrm>
              <a:off x="0" y="-142875"/>
              <a:ext cx="5412454" cy="742315"/>
            </a:xfrm>
            <a:prstGeom prst="rect">
              <a:avLst/>
            </a:prstGeom>
          </p:spPr>
          <p:txBody>
            <a:bodyPr lIns="0" tIns="0" rIns="0" bIns="0" rtlCol="0" anchor="t">
              <a:spAutoFit/>
            </a:bodyPr>
            <a:lstStyle/>
            <a:p>
              <a:pPr marL="0" lvl="0" indent="0" algn="l">
                <a:lnSpc>
                  <a:spcPts val="4109"/>
                </a:lnSpc>
              </a:pPr>
              <a:r>
                <a:rPr lang="en-US" sz="2999" spc="5">
                  <a:solidFill>
                    <a:srgbClr val="DD5637"/>
                  </a:solidFill>
                  <a:latin typeface="Arsenica Antiqua"/>
                  <a:ea typeface="Arsenica Antiqua"/>
                  <a:cs typeface="Arsenica Antiqua"/>
                  <a:sym typeface="Arsenica Antiqua"/>
                </a:rPr>
                <a:t>KPI’s</a:t>
              </a:r>
            </a:p>
          </p:txBody>
        </p:sp>
        <p:sp>
          <p:nvSpPr>
            <p:cNvPr id="8" name="TextBox 8"/>
            <p:cNvSpPr txBox="1"/>
            <p:nvPr/>
          </p:nvSpPr>
          <p:spPr>
            <a:xfrm>
              <a:off x="0" y="1243657"/>
              <a:ext cx="5412454" cy="2366433"/>
            </a:xfrm>
            <a:prstGeom prst="rect">
              <a:avLst/>
            </a:prstGeom>
          </p:spPr>
          <p:txBody>
            <a:bodyPr lIns="0" tIns="0" rIns="0" bIns="0" rtlCol="0" anchor="t">
              <a:spAutoFit/>
            </a:bodyPr>
            <a:lstStyle/>
            <a:p>
              <a:pPr algn="l">
                <a:lnSpc>
                  <a:spcPts val="3500"/>
                </a:lnSpc>
              </a:pPr>
              <a:r>
                <a:rPr lang="en-US" sz="2500">
                  <a:solidFill>
                    <a:srgbClr val="000000"/>
                  </a:solidFill>
                  <a:latin typeface="Rugrats Sans"/>
                  <a:ea typeface="Rugrats Sans"/>
                  <a:cs typeface="Rugrats Sans"/>
                  <a:sym typeface="Rugrats Sans"/>
                </a:rPr>
                <a:t> - Total Sales</a:t>
              </a:r>
            </a:p>
            <a:p>
              <a:pPr algn="l">
                <a:lnSpc>
                  <a:spcPts val="3500"/>
                </a:lnSpc>
              </a:pPr>
              <a:r>
                <a:rPr lang="en-US" sz="2500">
                  <a:solidFill>
                    <a:srgbClr val="000000"/>
                  </a:solidFill>
                  <a:latin typeface="Rugrats Sans"/>
                  <a:ea typeface="Rugrats Sans"/>
                  <a:cs typeface="Rugrats Sans"/>
                  <a:sym typeface="Rugrats Sans"/>
                </a:rPr>
                <a:t> - Units Sold</a:t>
              </a:r>
            </a:p>
            <a:p>
              <a:pPr algn="l">
                <a:lnSpc>
                  <a:spcPts val="3500"/>
                </a:lnSpc>
              </a:pPr>
              <a:r>
                <a:rPr lang="en-US" sz="2500">
                  <a:solidFill>
                    <a:srgbClr val="000000"/>
                  </a:solidFill>
                  <a:latin typeface="Rugrats Sans"/>
                  <a:ea typeface="Rugrats Sans"/>
                  <a:cs typeface="Rugrats Sans"/>
                  <a:sym typeface="Rugrats Sans"/>
                </a:rPr>
                <a:t> - Average Price</a:t>
              </a:r>
            </a:p>
            <a:p>
              <a:pPr marL="0" lvl="0" indent="0" algn="l">
                <a:lnSpc>
                  <a:spcPts val="3500"/>
                </a:lnSpc>
                <a:spcBef>
                  <a:spcPct val="0"/>
                </a:spcBef>
              </a:pPr>
              <a:r>
                <a:rPr lang="en-US" sz="2500">
                  <a:solidFill>
                    <a:srgbClr val="000000"/>
                  </a:solidFill>
                  <a:latin typeface="Rugrats Sans"/>
                  <a:ea typeface="Rugrats Sans"/>
                  <a:cs typeface="Rugrats Sans"/>
                  <a:sym typeface="Rugrats Sans"/>
                </a:rPr>
                <a:t> - Total Operating Profit</a:t>
              </a:r>
            </a:p>
          </p:txBody>
        </p:sp>
      </p:grpSp>
      <p:sp>
        <p:nvSpPr>
          <p:cNvPr id="9" name="TextBox 9"/>
          <p:cNvSpPr txBox="1"/>
          <p:nvPr/>
        </p:nvSpPr>
        <p:spPr>
          <a:xfrm>
            <a:off x="1028700" y="971550"/>
            <a:ext cx="11397405" cy="2261877"/>
          </a:xfrm>
          <a:prstGeom prst="rect">
            <a:avLst/>
          </a:prstGeom>
        </p:spPr>
        <p:txBody>
          <a:bodyPr lIns="0" tIns="0" rIns="0" bIns="0" rtlCol="0" anchor="t">
            <a:spAutoFit/>
          </a:bodyPr>
          <a:lstStyle/>
          <a:p>
            <a:pPr algn="l">
              <a:lnSpc>
                <a:spcPts val="7840"/>
              </a:lnSpc>
            </a:pPr>
            <a:r>
              <a:rPr lang="en-US" sz="8000" spc="-136">
                <a:solidFill>
                  <a:srgbClr val="000000"/>
                </a:solidFill>
                <a:latin typeface="Arsenica Antiqua"/>
                <a:ea typeface="Arsenica Antiqua"/>
                <a:cs typeface="Arsenica Antiqua"/>
                <a:sym typeface="Arsenica Antiqua"/>
              </a:rPr>
              <a:t>Dashboard Highlights</a:t>
            </a:r>
          </a:p>
          <a:p>
            <a:pPr marL="0" lvl="0" indent="0" algn="l">
              <a:lnSpc>
                <a:spcPts val="7840"/>
              </a:lnSpc>
              <a:spcBef>
                <a:spcPct val="0"/>
              </a:spcBef>
            </a:pPr>
            <a:r>
              <a:rPr lang="en-US" sz="8000" spc="-136">
                <a:solidFill>
                  <a:srgbClr val="000000"/>
                </a:solidFill>
                <a:latin typeface="Arsenica Antiqua"/>
                <a:ea typeface="Arsenica Antiqua"/>
                <a:cs typeface="Arsenica Antiqua"/>
                <a:sym typeface="Arsenica Antiqua"/>
              </a:rPr>
              <a:t>&amp; KPI’s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5637"/>
        </a:solidFill>
        <a:effectLst/>
      </p:bgPr>
    </p:bg>
    <p:spTree>
      <p:nvGrpSpPr>
        <p:cNvPr id="1" name=""/>
        <p:cNvGrpSpPr/>
        <p:nvPr/>
      </p:nvGrpSpPr>
      <p:grpSpPr>
        <a:xfrm>
          <a:off x="0" y="0"/>
          <a:ext cx="0" cy="0"/>
          <a:chOff x="0" y="0"/>
          <a:chExt cx="0" cy="0"/>
        </a:xfrm>
      </p:grpSpPr>
      <p:sp>
        <p:nvSpPr>
          <p:cNvPr id="2" name="Freeform 2"/>
          <p:cNvSpPr/>
          <p:nvPr/>
        </p:nvSpPr>
        <p:spPr>
          <a:xfrm>
            <a:off x="16574485" y="1028700"/>
            <a:ext cx="684815" cy="684815"/>
          </a:xfrm>
          <a:custGeom>
            <a:avLst/>
            <a:gdLst/>
            <a:ahLst/>
            <a:cxnLst/>
            <a:rect l="l" t="t" r="r" b="b"/>
            <a:pathLst>
              <a:path w="684815" h="684815">
                <a:moveTo>
                  <a:pt x="0" y="0"/>
                </a:moveTo>
                <a:lnTo>
                  <a:pt x="684815" y="0"/>
                </a:lnTo>
                <a:lnTo>
                  <a:pt x="684815" y="684815"/>
                </a:lnTo>
                <a:lnTo>
                  <a:pt x="0" y="684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038104" y="291898"/>
            <a:ext cx="7757578" cy="2158418"/>
            <a:chOff x="0" y="0"/>
            <a:chExt cx="10343437" cy="2877891"/>
          </a:xfrm>
        </p:grpSpPr>
        <p:sp>
          <p:nvSpPr>
            <p:cNvPr id="4" name="TextBox 4"/>
            <p:cNvSpPr txBox="1"/>
            <p:nvPr/>
          </p:nvSpPr>
          <p:spPr>
            <a:xfrm>
              <a:off x="0" y="-57150"/>
              <a:ext cx="10343437" cy="1675986"/>
            </a:xfrm>
            <a:prstGeom prst="rect">
              <a:avLst/>
            </a:prstGeom>
          </p:spPr>
          <p:txBody>
            <a:bodyPr lIns="0" tIns="0" rIns="0" bIns="0" rtlCol="0" anchor="t">
              <a:spAutoFit/>
            </a:bodyPr>
            <a:lstStyle/>
            <a:p>
              <a:pPr marL="0" lvl="0" indent="0" algn="l">
                <a:lnSpc>
                  <a:spcPts val="7840"/>
                </a:lnSpc>
                <a:spcBef>
                  <a:spcPct val="0"/>
                </a:spcBef>
              </a:pPr>
              <a:r>
                <a:rPr lang="en-US" sz="8000" spc="-136">
                  <a:solidFill>
                    <a:srgbClr val="FFEBCB"/>
                  </a:solidFill>
                  <a:latin typeface="Arsenica Antiqua"/>
                  <a:ea typeface="Arsenica Antiqua"/>
                  <a:cs typeface="Arsenica Antiqua"/>
                  <a:sym typeface="Arsenica Antiqua"/>
                </a:rPr>
                <a:t>Insights</a:t>
              </a:r>
            </a:p>
          </p:txBody>
        </p:sp>
        <p:sp>
          <p:nvSpPr>
            <p:cNvPr id="5" name="AutoShape 5"/>
            <p:cNvSpPr/>
            <p:nvPr/>
          </p:nvSpPr>
          <p:spPr>
            <a:xfrm flipH="1">
              <a:off x="0" y="1939405"/>
              <a:ext cx="2238225" cy="0"/>
            </a:xfrm>
            <a:prstGeom prst="line">
              <a:avLst/>
            </a:prstGeom>
            <a:ln w="38100" cap="flat">
              <a:solidFill>
                <a:srgbClr val="DD5637"/>
              </a:solidFill>
              <a:prstDash val="solid"/>
              <a:headEnd type="none" w="sm" len="sm"/>
              <a:tailEnd type="none" w="sm" len="sm"/>
            </a:ln>
          </p:spPr>
        </p:sp>
        <p:sp>
          <p:nvSpPr>
            <p:cNvPr id="6" name="TextBox 6"/>
            <p:cNvSpPr txBox="1"/>
            <p:nvPr/>
          </p:nvSpPr>
          <p:spPr>
            <a:xfrm>
              <a:off x="0" y="2264058"/>
              <a:ext cx="10343437" cy="613833"/>
            </a:xfrm>
            <a:prstGeom prst="rect">
              <a:avLst/>
            </a:prstGeom>
          </p:spPr>
          <p:txBody>
            <a:bodyPr lIns="0" tIns="0" rIns="0" bIns="0" rtlCol="0" anchor="t">
              <a:spAutoFit/>
            </a:bodyPr>
            <a:lstStyle/>
            <a:p>
              <a:pPr marL="0" lvl="0" indent="0" algn="l">
                <a:lnSpc>
                  <a:spcPts val="3500"/>
                </a:lnSpc>
                <a:spcBef>
                  <a:spcPct val="0"/>
                </a:spcBef>
              </a:pPr>
              <a:endParaRPr/>
            </a:p>
          </p:txBody>
        </p:sp>
      </p:grpSp>
      <p:sp>
        <p:nvSpPr>
          <p:cNvPr id="7" name="Freeform 7"/>
          <p:cNvSpPr/>
          <p:nvPr/>
        </p:nvSpPr>
        <p:spPr>
          <a:xfrm>
            <a:off x="671176" y="654031"/>
            <a:ext cx="5034699" cy="8384814"/>
          </a:xfrm>
          <a:custGeom>
            <a:avLst/>
            <a:gdLst/>
            <a:ahLst/>
            <a:cxnLst/>
            <a:rect l="l" t="t" r="r" b="b"/>
            <a:pathLst>
              <a:path w="5034699" h="8384814">
                <a:moveTo>
                  <a:pt x="0" y="0"/>
                </a:moveTo>
                <a:lnTo>
                  <a:pt x="5034699" y="0"/>
                </a:lnTo>
                <a:lnTo>
                  <a:pt x="5034699" y="8384814"/>
                </a:lnTo>
                <a:lnTo>
                  <a:pt x="0" y="8384814"/>
                </a:lnTo>
                <a:lnTo>
                  <a:pt x="0" y="0"/>
                </a:lnTo>
                <a:close/>
              </a:path>
            </a:pathLst>
          </a:custGeom>
          <a:blipFill>
            <a:blip r:embed="rId4"/>
            <a:stretch>
              <a:fillRect r="-11027"/>
            </a:stretch>
          </a:blipFill>
        </p:spPr>
      </p:sp>
      <p:sp>
        <p:nvSpPr>
          <p:cNvPr id="8" name="TextBox 8"/>
          <p:cNvSpPr txBox="1"/>
          <p:nvPr/>
        </p:nvSpPr>
        <p:spPr>
          <a:xfrm>
            <a:off x="5705875" y="2275509"/>
            <a:ext cx="11994351" cy="4084279"/>
          </a:xfrm>
          <a:prstGeom prst="rect">
            <a:avLst/>
          </a:prstGeom>
        </p:spPr>
        <p:txBody>
          <a:bodyPr lIns="0" tIns="0" rIns="0" bIns="0" rtlCol="0" anchor="t">
            <a:spAutoFit/>
          </a:bodyPr>
          <a:lstStyle/>
          <a:p>
            <a:pPr marL="502317" lvl="1" indent="-251159" algn="r">
              <a:lnSpc>
                <a:spcPts val="3257"/>
              </a:lnSpc>
              <a:buFont typeface="Arial"/>
              <a:buChar char="•"/>
            </a:pPr>
            <a:r>
              <a:rPr lang="en-US" sz="2326">
                <a:solidFill>
                  <a:srgbClr val="FFEBCB"/>
                </a:solidFill>
                <a:latin typeface="Canva Sans"/>
                <a:ea typeface="Canva Sans"/>
                <a:cs typeface="Canva Sans"/>
                <a:sym typeface="Canva Sans"/>
              </a:rPr>
              <a:t>Quarter 3 of 2023 demonstrates exceptional performance for Coca-Cola USA, marked by high sales and operating profit margin.</a:t>
            </a:r>
          </a:p>
          <a:p>
            <a:pPr marL="502317" lvl="1" indent="-251159" algn="r">
              <a:lnSpc>
                <a:spcPts val="3257"/>
              </a:lnSpc>
              <a:buFont typeface="Arial"/>
              <a:buChar char="•"/>
            </a:pPr>
            <a:r>
              <a:rPr lang="en-US" sz="2326">
                <a:solidFill>
                  <a:srgbClr val="FFEBCB"/>
                </a:solidFill>
                <a:latin typeface="Canva Sans"/>
                <a:ea typeface="Canva Sans"/>
                <a:cs typeface="Canva Sans"/>
                <a:sym typeface="Canva Sans"/>
              </a:rPr>
              <a:t>Total sales in Quarter 3 reached $2,700,000, indicating robust market demand and effective sales strategies during this period.</a:t>
            </a:r>
          </a:p>
          <a:p>
            <a:pPr marL="502317" lvl="1" indent="-251159" algn="r">
              <a:lnSpc>
                <a:spcPts val="3257"/>
              </a:lnSpc>
              <a:buFont typeface="Arial"/>
              <a:buChar char="•"/>
            </a:pPr>
            <a:r>
              <a:rPr lang="en-US" sz="2326">
                <a:solidFill>
                  <a:srgbClr val="FFEBCB"/>
                </a:solidFill>
                <a:latin typeface="Canva Sans"/>
                <a:ea typeface="Canva Sans"/>
                <a:cs typeface="Canva Sans"/>
                <a:sym typeface="Canva Sans"/>
              </a:rPr>
              <a:t> Coca-Cola brand products significantly contributed to sales, with $2,268,975 in revenue, showcasing the brand's strong market presence and consumer preference.</a:t>
            </a:r>
          </a:p>
          <a:p>
            <a:pPr marL="502317" lvl="1" indent="-251159" algn="r">
              <a:lnSpc>
                <a:spcPts val="3257"/>
              </a:lnSpc>
              <a:buFont typeface="Arial"/>
              <a:buChar char="•"/>
            </a:pPr>
            <a:r>
              <a:rPr lang="en-US" sz="2326">
                <a:solidFill>
                  <a:srgbClr val="FFEBCB"/>
                </a:solidFill>
                <a:latin typeface="Canva Sans"/>
                <a:ea typeface="Canva Sans"/>
                <a:cs typeface="Canva Sans"/>
                <a:sym typeface="Canva Sans"/>
              </a:rPr>
              <a:t> FizzyCo retailer emerged as a significant contributor, generating sales of $2,101,617, highlighting effective partnerships and distribution channels.</a:t>
            </a:r>
          </a:p>
          <a:p>
            <a:pPr algn="r">
              <a:lnSpc>
                <a:spcPts val="3257"/>
              </a:lnSpc>
            </a:pPr>
            <a:endParaRPr lang="en-US" sz="2326">
              <a:solidFill>
                <a:srgbClr val="FFEBCB"/>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BCB"/>
        </a:solidFill>
        <a:effectLst/>
      </p:bgPr>
    </p:bg>
    <p:spTree>
      <p:nvGrpSpPr>
        <p:cNvPr id="1" name=""/>
        <p:cNvGrpSpPr/>
        <p:nvPr/>
      </p:nvGrpSpPr>
      <p:grpSpPr>
        <a:xfrm>
          <a:off x="0" y="0"/>
          <a:ext cx="0" cy="0"/>
          <a:chOff x="0" y="0"/>
          <a:chExt cx="0" cy="0"/>
        </a:xfrm>
      </p:grpSpPr>
      <p:sp>
        <p:nvSpPr>
          <p:cNvPr id="2" name="Freeform 2"/>
          <p:cNvSpPr/>
          <p:nvPr/>
        </p:nvSpPr>
        <p:spPr>
          <a:xfrm>
            <a:off x="923799" y="711580"/>
            <a:ext cx="684815" cy="684815"/>
          </a:xfrm>
          <a:custGeom>
            <a:avLst/>
            <a:gdLst/>
            <a:ahLst/>
            <a:cxnLst/>
            <a:rect l="l" t="t" r="r" b="b"/>
            <a:pathLst>
              <a:path w="684815" h="684815">
                <a:moveTo>
                  <a:pt x="0" y="0"/>
                </a:moveTo>
                <a:lnTo>
                  <a:pt x="684815" y="0"/>
                </a:lnTo>
                <a:lnTo>
                  <a:pt x="684815" y="684815"/>
                </a:lnTo>
                <a:lnTo>
                  <a:pt x="0" y="684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80501">
            <a:off x="4667330" y="2589736"/>
            <a:ext cx="15092583" cy="10530076"/>
          </a:xfrm>
          <a:custGeom>
            <a:avLst/>
            <a:gdLst/>
            <a:ahLst/>
            <a:cxnLst/>
            <a:rect l="l" t="t" r="r" b="b"/>
            <a:pathLst>
              <a:path w="15092583" h="10530076">
                <a:moveTo>
                  <a:pt x="0" y="0"/>
                </a:moveTo>
                <a:lnTo>
                  <a:pt x="15092583" y="0"/>
                </a:lnTo>
                <a:lnTo>
                  <a:pt x="15092583" y="10530076"/>
                </a:lnTo>
                <a:lnTo>
                  <a:pt x="0" y="10530076"/>
                </a:lnTo>
                <a:lnTo>
                  <a:pt x="0" y="0"/>
                </a:lnTo>
                <a:close/>
              </a:path>
            </a:pathLst>
          </a:custGeom>
          <a:blipFill>
            <a:blip r:embed="rId4">
              <a:alphaModFix amt="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1778866" y="518568"/>
            <a:ext cx="5907929" cy="8861894"/>
          </a:xfrm>
          <a:custGeom>
            <a:avLst/>
            <a:gdLst/>
            <a:ahLst/>
            <a:cxnLst/>
            <a:rect l="l" t="t" r="r" b="b"/>
            <a:pathLst>
              <a:path w="5907929" h="8861894">
                <a:moveTo>
                  <a:pt x="0" y="0"/>
                </a:moveTo>
                <a:lnTo>
                  <a:pt x="5907930" y="0"/>
                </a:lnTo>
                <a:lnTo>
                  <a:pt x="5907930" y="8861894"/>
                </a:lnTo>
                <a:lnTo>
                  <a:pt x="0" y="8861894"/>
                </a:lnTo>
                <a:lnTo>
                  <a:pt x="0" y="0"/>
                </a:lnTo>
                <a:close/>
              </a:path>
            </a:pathLst>
          </a:custGeom>
          <a:blipFill>
            <a:blip r:embed="rId6"/>
            <a:stretch>
              <a:fillRect/>
            </a:stretch>
          </a:blipFill>
        </p:spPr>
      </p:sp>
      <p:sp>
        <p:nvSpPr>
          <p:cNvPr id="5" name="TextBox 5"/>
          <p:cNvSpPr txBox="1"/>
          <p:nvPr/>
        </p:nvSpPr>
        <p:spPr>
          <a:xfrm>
            <a:off x="1608614" y="1339245"/>
            <a:ext cx="10425252" cy="1271277"/>
          </a:xfrm>
          <a:prstGeom prst="rect">
            <a:avLst/>
          </a:prstGeom>
        </p:spPr>
        <p:txBody>
          <a:bodyPr lIns="0" tIns="0" rIns="0" bIns="0" rtlCol="0" anchor="t">
            <a:spAutoFit/>
          </a:bodyPr>
          <a:lstStyle/>
          <a:p>
            <a:pPr marL="0" lvl="0" indent="0" algn="l">
              <a:lnSpc>
                <a:spcPts val="7840"/>
              </a:lnSpc>
              <a:spcBef>
                <a:spcPct val="0"/>
              </a:spcBef>
            </a:pPr>
            <a:r>
              <a:rPr lang="en-US" sz="8000" spc="-136">
                <a:solidFill>
                  <a:srgbClr val="000000"/>
                </a:solidFill>
                <a:latin typeface="Arsenica Antiqua"/>
                <a:ea typeface="Arsenica Antiqua"/>
                <a:cs typeface="Arsenica Antiqua"/>
                <a:sym typeface="Arsenica Antiqua"/>
              </a:rPr>
              <a:t>Insights</a:t>
            </a:r>
          </a:p>
        </p:txBody>
      </p:sp>
      <p:sp>
        <p:nvSpPr>
          <p:cNvPr id="6" name="TextBox 6"/>
          <p:cNvSpPr txBox="1"/>
          <p:nvPr/>
        </p:nvSpPr>
        <p:spPr>
          <a:xfrm>
            <a:off x="1028700" y="2844497"/>
            <a:ext cx="9821412" cy="3867277"/>
          </a:xfrm>
          <a:prstGeom prst="rect">
            <a:avLst/>
          </a:prstGeom>
        </p:spPr>
        <p:txBody>
          <a:bodyPr lIns="0" tIns="0" rIns="0" bIns="0" rtlCol="0" anchor="t">
            <a:spAutoFit/>
          </a:bodyPr>
          <a:lstStyle/>
          <a:p>
            <a:pPr marL="474979" lvl="1" indent="-237490" algn="l">
              <a:lnSpc>
                <a:spcPts val="3013"/>
              </a:lnSpc>
              <a:buFont typeface="Arial"/>
              <a:buChar char="•"/>
            </a:pPr>
            <a:r>
              <a:rPr lang="en-US" sz="2199" spc="4">
                <a:solidFill>
                  <a:srgbClr val="DD5637"/>
                </a:solidFill>
                <a:latin typeface="Arsenica Antiqua"/>
                <a:ea typeface="Arsenica Antiqua"/>
                <a:cs typeface="Arsenica Antiqua"/>
                <a:sym typeface="Arsenica Antiqua"/>
              </a:rPr>
              <a:t>The average price per unit of $0.45 suggests a balanced pricing strategy, potentially contributing to strong sales figures.</a:t>
            </a:r>
          </a:p>
          <a:p>
            <a:pPr marL="474979" lvl="1" indent="-237490" algn="l">
              <a:lnSpc>
                <a:spcPts val="3013"/>
              </a:lnSpc>
              <a:buFont typeface="Arial"/>
              <a:buChar char="•"/>
            </a:pPr>
            <a:r>
              <a:rPr lang="en-US" sz="2199" spc="4">
                <a:solidFill>
                  <a:srgbClr val="DD5637"/>
                </a:solidFill>
                <a:latin typeface="Arsenica Antiqua"/>
                <a:ea typeface="Arsenica Antiqua"/>
                <a:cs typeface="Arsenica Antiqua"/>
                <a:sym typeface="Arsenica Antiqua"/>
              </a:rPr>
              <a:t> Total units sold in 2022 and 2023 amounted to 24,788,610, indicating sustained consumer demand for Coca-Cola USA productsTotal sales of $12,016,665 and total profit of $4,722,497 underscore healthy financial performance and effective cost management.</a:t>
            </a:r>
          </a:p>
          <a:p>
            <a:pPr marL="474979" lvl="1" indent="-237490" algn="l">
              <a:lnSpc>
                <a:spcPts val="3013"/>
              </a:lnSpc>
              <a:buFont typeface="Arial"/>
              <a:buChar char="•"/>
            </a:pPr>
            <a:r>
              <a:rPr lang="en-US" sz="2199" spc="4">
                <a:solidFill>
                  <a:srgbClr val="DD5637"/>
                </a:solidFill>
                <a:latin typeface="Arsenica Antiqua"/>
                <a:ea typeface="Arsenica Antiqua"/>
                <a:cs typeface="Arsenica Antiqua"/>
                <a:sym typeface="Arsenica Antiqua"/>
              </a:rPr>
              <a:t> Sales were particularly high in the Midwest, Northeast, South, Southeast, and West regions during Quarter 3, emphasizing geographical diversity and market penetration.</a:t>
            </a:r>
          </a:p>
          <a:p>
            <a:pPr algn="l">
              <a:lnSpc>
                <a:spcPts val="3013"/>
              </a:lnSpc>
            </a:pPr>
            <a:endParaRPr lang="en-US" sz="2199" spc="4">
              <a:solidFill>
                <a:srgbClr val="DD5637"/>
              </a:solidFill>
              <a:latin typeface="Arsenica Antiqua"/>
              <a:ea typeface="Arsenica Antiqua"/>
              <a:cs typeface="Arsenica Antiqua"/>
              <a:sym typeface="Arsenica Antiqu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BCB"/>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1028700" y="6098756"/>
            <a:ext cx="18473484" cy="4188244"/>
          </a:xfrm>
          <a:custGeom>
            <a:avLst/>
            <a:gdLst/>
            <a:ahLst/>
            <a:cxnLst/>
            <a:rect l="l" t="t" r="r" b="b"/>
            <a:pathLst>
              <a:path w="18473484" h="4188244">
                <a:moveTo>
                  <a:pt x="18473484" y="4188244"/>
                </a:moveTo>
                <a:lnTo>
                  <a:pt x="0" y="4188244"/>
                </a:lnTo>
                <a:lnTo>
                  <a:pt x="0" y="0"/>
                </a:lnTo>
                <a:lnTo>
                  <a:pt x="18473484" y="0"/>
                </a:lnTo>
                <a:lnTo>
                  <a:pt x="18473484" y="4188244"/>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9144000" cy="10287000"/>
            <a:chOff x="0" y="0"/>
            <a:chExt cx="3068255" cy="3451787"/>
          </a:xfrm>
        </p:grpSpPr>
        <p:sp>
          <p:nvSpPr>
            <p:cNvPr id="4" name="Freeform 4"/>
            <p:cNvSpPr/>
            <p:nvPr/>
          </p:nvSpPr>
          <p:spPr>
            <a:xfrm>
              <a:off x="0" y="0"/>
              <a:ext cx="3068255" cy="3451787"/>
            </a:xfrm>
            <a:custGeom>
              <a:avLst/>
              <a:gdLst/>
              <a:ahLst/>
              <a:cxnLst/>
              <a:rect l="l" t="t" r="r" b="b"/>
              <a:pathLst>
                <a:path w="3068255" h="3451787">
                  <a:moveTo>
                    <a:pt x="0" y="0"/>
                  </a:moveTo>
                  <a:lnTo>
                    <a:pt x="3068255" y="0"/>
                  </a:lnTo>
                  <a:lnTo>
                    <a:pt x="3068255" y="3451787"/>
                  </a:lnTo>
                  <a:lnTo>
                    <a:pt x="0" y="3451787"/>
                  </a:lnTo>
                  <a:close/>
                </a:path>
              </a:pathLst>
            </a:custGeom>
            <a:solidFill>
              <a:srgbClr val="DD5637"/>
            </a:solidFill>
          </p:spPr>
        </p:sp>
      </p:grpSp>
      <p:grpSp>
        <p:nvGrpSpPr>
          <p:cNvPr id="5" name="Group 5"/>
          <p:cNvGrpSpPr/>
          <p:nvPr/>
        </p:nvGrpSpPr>
        <p:grpSpPr>
          <a:xfrm>
            <a:off x="11101923" y="4224988"/>
            <a:ext cx="6157377" cy="1837024"/>
            <a:chOff x="0" y="0"/>
            <a:chExt cx="8209837" cy="2449366"/>
          </a:xfrm>
        </p:grpSpPr>
        <p:sp>
          <p:nvSpPr>
            <p:cNvPr id="6" name="Freeform 6"/>
            <p:cNvSpPr/>
            <p:nvPr/>
          </p:nvSpPr>
          <p:spPr>
            <a:xfrm>
              <a:off x="0" y="0"/>
              <a:ext cx="913087" cy="913087"/>
            </a:xfrm>
            <a:custGeom>
              <a:avLst/>
              <a:gdLst/>
              <a:ahLst/>
              <a:cxnLst/>
              <a:rect l="l" t="t" r="r" b="b"/>
              <a:pathLst>
                <a:path w="913087" h="913087">
                  <a:moveTo>
                    <a:pt x="0" y="0"/>
                  </a:moveTo>
                  <a:lnTo>
                    <a:pt x="913087" y="0"/>
                  </a:lnTo>
                  <a:lnTo>
                    <a:pt x="913087" y="913087"/>
                  </a:lnTo>
                  <a:lnTo>
                    <a:pt x="0" y="913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flipH="1">
              <a:off x="0" y="1511351"/>
              <a:ext cx="2040357" cy="0"/>
            </a:xfrm>
            <a:prstGeom prst="line">
              <a:avLst/>
            </a:prstGeom>
            <a:ln w="38100" cap="flat">
              <a:solidFill>
                <a:srgbClr val="DD5637"/>
              </a:solidFill>
              <a:prstDash val="solid"/>
              <a:headEnd type="none" w="sm" len="sm"/>
              <a:tailEnd type="none" w="sm" len="sm"/>
            </a:ln>
          </p:spPr>
        </p:sp>
        <p:sp>
          <p:nvSpPr>
            <p:cNvPr id="8" name="TextBox 8"/>
            <p:cNvSpPr txBox="1"/>
            <p:nvPr/>
          </p:nvSpPr>
          <p:spPr>
            <a:xfrm>
              <a:off x="0" y="1835533"/>
              <a:ext cx="8209837" cy="613833"/>
            </a:xfrm>
            <a:prstGeom prst="rect">
              <a:avLst/>
            </a:prstGeom>
          </p:spPr>
          <p:txBody>
            <a:bodyPr lIns="0" tIns="0" rIns="0" bIns="0" rtlCol="0" anchor="t">
              <a:spAutoFit/>
            </a:bodyPr>
            <a:lstStyle/>
            <a:p>
              <a:pPr marL="0" lvl="0" indent="0" algn="l">
                <a:lnSpc>
                  <a:spcPts val="3500"/>
                </a:lnSpc>
                <a:spcBef>
                  <a:spcPct val="0"/>
                </a:spcBef>
              </a:pPr>
              <a:r>
                <a:rPr lang="en-US" sz="2500" dirty="0">
                  <a:solidFill>
                    <a:srgbClr val="000000"/>
                  </a:solidFill>
                  <a:latin typeface="Rugrats Sans"/>
                  <a:ea typeface="Rugrats Sans"/>
                  <a:cs typeface="Rugrats Sans"/>
                  <a:sym typeface="Rugrats Sans"/>
                </a:rPr>
                <a:t>Project By </a:t>
              </a:r>
              <a:r>
                <a:rPr lang="en-US" sz="2500">
                  <a:solidFill>
                    <a:srgbClr val="000000"/>
                  </a:solidFill>
                  <a:latin typeface="Rugrats Sans"/>
                  <a:ea typeface="Rugrats Sans"/>
                  <a:cs typeface="Rugrats Sans"/>
                  <a:sym typeface="Rugrats Sans"/>
                </a:rPr>
                <a:t>Janvi Dhonde</a:t>
              </a:r>
            </a:p>
          </p:txBody>
        </p:sp>
      </p:grpSp>
      <p:sp>
        <p:nvSpPr>
          <p:cNvPr id="9" name="TextBox 9"/>
          <p:cNvSpPr txBox="1"/>
          <p:nvPr/>
        </p:nvSpPr>
        <p:spPr>
          <a:xfrm>
            <a:off x="1028700" y="4479290"/>
            <a:ext cx="7433728" cy="1271271"/>
          </a:xfrm>
          <a:prstGeom prst="rect">
            <a:avLst/>
          </a:prstGeom>
        </p:spPr>
        <p:txBody>
          <a:bodyPr lIns="0" tIns="0" rIns="0" bIns="0" rtlCol="0" anchor="t">
            <a:spAutoFit/>
          </a:bodyPr>
          <a:lstStyle/>
          <a:p>
            <a:pPr marL="0" lvl="0" indent="0" algn="l">
              <a:lnSpc>
                <a:spcPts val="7840"/>
              </a:lnSpc>
              <a:spcBef>
                <a:spcPct val="0"/>
              </a:spcBef>
            </a:pPr>
            <a:r>
              <a:rPr lang="en-US" sz="8000" spc="-136">
                <a:solidFill>
                  <a:srgbClr val="FFEBCB"/>
                </a:solidFill>
                <a:latin typeface="Arsenica Antiqua"/>
                <a:ea typeface="Arsenica Antiqua"/>
                <a:cs typeface="Arsenica Antiqua"/>
                <a:sym typeface="Arsenica Antiqua"/>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379</Words>
  <Application>Microsoft Office PowerPoint</Application>
  <PresentationFormat>Custom</PresentationFormat>
  <Paragraphs>36</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Rugrats Sans</vt:lpstr>
      <vt:lpstr>Canva Sans</vt:lpstr>
      <vt:lpstr>Calibri</vt:lpstr>
      <vt:lpstr>Arsenica Antiqua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Refreshing Coca Cola Journey</dc:title>
  <cp:lastModifiedBy>Tejas Jogdand</cp:lastModifiedBy>
  <cp:revision>3</cp:revision>
  <dcterms:created xsi:type="dcterms:W3CDTF">2006-08-16T00:00:00Z</dcterms:created>
  <dcterms:modified xsi:type="dcterms:W3CDTF">2024-12-05T11:13:58Z</dcterms:modified>
  <dc:identifier>DAGON3CMftk</dc:identifier>
</cp:coreProperties>
</file>